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11eaafadf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11eaafadf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b11eaafadf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b11eaafadf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11eaafad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11eaafad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b11eaafad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b11eaafad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b11eaafadf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b11eaafad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b11eaafadf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b11eaafad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11cf350c7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11cf350c7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b11eaafad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b11eaafad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11cf350c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11cf350c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11eaafad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11eaafad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11eaafad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11eaafad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b11eaafad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b11eaafad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11eaafad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11eaafad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b11eaafadf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b11eaafad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3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swald"/>
              <a:buChar char="●"/>
              <a:defRPr sz="18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○"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■"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○"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■"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○"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swald"/>
              <a:buChar char="■"/>
              <a:defRPr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131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352236" y="4673699"/>
            <a:ext cx="1715567" cy="393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6200" y="4673700"/>
            <a:ext cx="1243603" cy="393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1500200"/>
            <a:ext cx="8520600" cy="129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800"/>
              <a:t>Análise de Algoritmos Paralelos e Seriais</a:t>
            </a:r>
            <a:endParaRPr sz="3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chemeClr val="dk2"/>
                </a:solidFill>
              </a:rPr>
              <a:t>Aplicação de filtros de identificação de bordas</a:t>
            </a:r>
            <a:endParaRPr sz="2600">
              <a:solidFill>
                <a:schemeClr val="dk2"/>
              </a:solidFill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rgbClr val="9E9E9E"/>
                </a:solidFill>
              </a:rPr>
              <a:t>OpenMP</a:t>
            </a:r>
            <a:endParaRPr sz="2600">
              <a:solidFill>
                <a:srgbClr val="9E9E9E"/>
              </a:solidFill>
              <a:highlight>
                <a:srgbClr val="D9D9D9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Apresentação dos resultados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 txBox="1"/>
          <p:nvPr>
            <p:ph type="title"/>
          </p:nvPr>
        </p:nvSpPr>
        <p:spPr>
          <a:xfrm>
            <a:off x="7500900" y="0"/>
            <a:ext cx="164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DESENVOLVIMENTO</a:t>
            </a:r>
            <a:endParaRPr sz="1600">
              <a:solidFill>
                <a:srgbClr val="9E9E9E"/>
              </a:solidFill>
            </a:endParaRPr>
          </a:p>
        </p:txBody>
      </p:sp>
      <p:sp>
        <p:nvSpPr>
          <p:cNvPr id="131" name="Google Shape;131;p22"/>
          <p:cNvSpPr txBox="1"/>
          <p:nvPr>
            <p:ph type="title"/>
          </p:nvPr>
        </p:nvSpPr>
        <p:spPr>
          <a:xfrm>
            <a:off x="4167125" y="1084700"/>
            <a:ext cx="91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Imagem 2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132" name="Google Shape;1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625" y="1724375"/>
            <a:ext cx="8917776" cy="243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Apresentação dos resultados</a:t>
            </a:r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3"/>
          <p:cNvSpPr txBox="1"/>
          <p:nvPr>
            <p:ph type="title"/>
          </p:nvPr>
        </p:nvSpPr>
        <p:spPr>
          <a:xfrm>
            <a:off x="7500900" y="0"/>
            <a:ext cx="164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DESENVOLVIMENTO</a:t>
            </a:r>
            <a:endParaRPr sz="1600">
              <a:solidFill>
                <a:srgbClr val="9E9E9E"/>
              </a:solidFill>
            </a:endParaRPr>
          </a:p>
        </p:txBody>
      </p:sp>
      <p:sp>
        <p:nvSpPr>
          <p:cNvPr id="140" name="Google Shape;140;p23"/>
          <p:cNvSpPr txBox="1"/>
          <p:nvPr>
            <p:ph type="title"/>
          </p:nvPr>
        </p:nvSpPr>
        <p:spPr>
          <a:xfrm>
            <a:off x="4036175" y="1069125"/>
            <a:ext cx="1238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Imagem 3 e 4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1925" y="1457450"/>
            <a:ext cx="6346900" cy="3321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Tempo de execução</a:t>
            </a:r>
            <a:endParaRPr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4"/>
          <p:cNvSpPr txBox="1"/>
          <p:nvPr>
            <p:ph type="title"/>
          </p:nvPr>
        </p:nvSpPr>
        <p:spPr>
          <a:xfrm>
            <a:off x="7500900" y="0"/>
            <a:ext cx="164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DESENVOLVIMENTO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25" y="1396100"/>
            <a:ext cx="8822552" cy="252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Análise do Speedup</a:t>
            </a:r>
            <a:endParaRPr/>
          </a:p>
        </p:txBody>
      </p:sp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5"/>
          <p:cNvSpPr txBox="1"/>
          <p:nvPr>
            <p:ph type="title"/>
          </p:nvPr>
        </p:nvSpPr>
        <p:spPr>
          <a:xfrm>
            <a:off x="7500900" y="0"/>
            <a:ext cx="164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DESENVOLVIMENTO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34375" y="1119476"/>
            <a:ext cx="10679348" cy="348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Análise da Eficiência</a:t>
            </a:r>
            <a:endParaRPr/>
          </a:p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6"/>
          <p:cNvSpPr txBox="1"/>
          <p:nvPr>
            <p:ph type="title"/>
          </p:nvPr>
        </p:nvSpPr>
        <p:spPr>
          <a:xfrm>
            <a:off x="7500900" y="0"/>
            <a:ext cx="164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DESENVOLVIMENTO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95400" y="1121975"/>
            <a:ext cx="10560874" cy="347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Considerações finais</a:t>
            </a:r>
            <a:endParaRPr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Ótima experiência com uso do OpenMP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Transformação para escala de cinzas é paralelizável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O algoritmo é </a:t>
            </a:r>
            <a:r>
              <a:rPr b="1" lang="pt-BR"/>
              <a:t>escalável</a:t>
            </a:r>
            <a:endParaRPr b="1"/>
          </a:p>
        </p:txBody>
      </p:sp>
      <p:sp>
        <p:nvSpPr>
          <p:cNvPr id="172" name="Google Shape;172;p27"/>
          <p:cNvSpPr txBox="1"/>
          <p:nvPr>
            <p:ph type="title"/>
          </p:nvPr>
        </p:nvSpPr>
        <p:spPr>
          <a:xfrm>
            <a:off x="7989100" y="0"/>
            <a:ext cx="115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CONCLUSÃO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173" name="Google Shape;1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54450" y="2883671"/>
            <a:ext cx="1620899" cy="162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 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346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 sz="1400"/>
              <a:t>Avaliar o comportamento do algoritmo em relação a implementação serial e paralela.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 sz="1400"/>
              <a:t>Destacar speedup e eficiência.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pt-BR" sz="1400"/>
              <a:t>Classificar o algoritmo de acordo com o comportamento da eficiência.</a:t>
            </a:r>
            <a:endParaRPr sz="1400"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200" y="1017728"/>
            <a:ext cx="7734948" cy="28749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type="title"/>
          </p:nvPr>
        </p:nvSpPr>
        <p:spPr>
          <a:xfrm>
            <a:off x="7965300" y="0"/>
            <a:ext cx="117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INTRODUÇÃO</a:t>
            </a:r>
            <a:endParaRPr sz="1600">
              <a:solidFill>
                <a:srgbClr val="9E9E9E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Condições de testes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346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Informações sobre a máquina utilizada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Char char="-"/>
            </a:pPr>
            <a:r>
              <a:rPr b="1" lang="pt-BR" sz="1400"/>
              <a:t>Supercomputador (UFRN) </a:t>
            </a:r>
            <a:r>
              <a:rPr lang="pt-BR" sz="1400">
                <a:solidFill>
                  <a:srgbClr val="999999"/>
                </a:solidFill>
              </a:rPr>
              <a:t>- Nó computacional em lâmina</a:t>
            </a:r>
            <a:endParaRPr sz="1400">
              <a:solidFill>
                <a:srgbClr val="99999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-"/>
            </a:pPr>
            <a:r>
              <a:rPr b="1" lang="pt-BR" sz="1400"/>
              <a:t>Processador: </a:t>
            </a:r>
            <a:r>
              <a:rPr lang="pt-BR" sz="1400">
                <a:solidFill>
                  <a:srgbClr val="999999"/>
                </a:solidFill>
              </a:rPr>
              <a:t>2 x CPU Intel Xeon Sixteen-Core E5-2698v3 de 2.3 GHz/40M cache/ 9.6 GT/s</a:t>
            </a:r>
            <a:endParaRPr sz="1400">
              <a:solidFill>
                <a:srgbClr val="99999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-"/>
            </a:pPr>
            <a:r>
              <a:rPr b="1" lang="pt-BR" sz="1400"/>
              <a:t>Número de Cores/Threads:</a:t>
            </a:r>
            <a:r>
              <a:rPr lang="pt-BR" sz="1400">
                <a:solidFill>
                  <a:srgbClr val="999999"/>
                </a:solidFill>
              </a:rPr>
              <a:t> 32/32</a:t>
            </a:r>
            <a:endParaRPr sz="1400">
              <a:solidFill>
                <a:srgbClr val="99999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-"/>
            </a:pPr>
            <a:r>
              <a:rPr b="1" lang="pt-BR" sz="1400"/>
              <a:t>Memória:</a:t>
            </a:r>
            <a:r>
              <a:rPr b="1" lang="pt-BR" sz="1400">
                <a:solidFill>
                  <a:srgbClr val="999999"/>
                </a:solidFill>
              </a:rPr>
              <a:t> </a:t>
            </a:r>
            <a:r>
              <a:rPr lang="pt-BR" sz="1400">
                <a:solidFill>
                  <a:srgbClr val="999999"/>
                </a:solidFill>
              </a:rPr>
              <a:t>128 GB tipo DDR4 – 2133MHz RDIMM (8 x 16GB)</a:t>
            </a:r>
            <a:endParaRPr sz="1400">
              <a:solidFill>
                <a:srgbClr val="999999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-"/>
            </a:pPr>
            <a:r>
              <a:rPr b="1" lang="pt-BR" sz="1400"/>
              <a:t>Sistema: </a:t>
            </a:r>
            <a:r>
              <a:rPr lang="pt-BR" sz="1400">
                <a:solidFill>
                  <a:srgbClr val="999999"/>
                </a:solidFill>
              </a:rPr>
              <a:t>Centos 6.5 x86_64</a:t>
            </a:r>
            <a:endParaRPr sz="1400">
              <a:solidFill>
                <a:srgbClr val="999999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1025" y="587925"/>
            <a:ext cx="3820978" cy="3820978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7965300" y="0"/>
            <a:ext cx="117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INTRODUÇÃO</a:t>
            </a:r>
            <a:endParaRPr sz="1600">
              <a:solidFill>
                <a:srgbClr val="9E9E9E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Apresentação do algoritmo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867187"/>
            <a:ext cx="8520600" cy="19869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type="title"/>
          </p:nvPr>
        </p:nvSpPr>
        <p:spPr>
          <a:xfrm>
            <a:off x="7965300" y="0"/>
            <a:ext cx="117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INTRODUÇÃO</a:t>
            </a:r>
            <a:endParaRPr sz="1600">
              <a:solidFill>
                <a:srgbClr val="9E9E9E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Código Serial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type="title"/>
          </p:nvPr>
        </p:nvSpPr>
        <p:spPr>
          <a:xfrm>
            <a:off x="7965300" y="0"/>
            <a:ext cx="117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INTRODUÇÃO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0" l="8379" r="10107" t="14821"/>
          <a:stretch/>
        </p:blipFill>
        <p:spPr>
          <a:xfrm>
            <a:off x="500050" y="1190058"/>
            <a:ext cx="8024852" cy="3341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Código Paralelo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>
            <p:ph type="title"/>
          </p:nvPr>
        </p:nvSpPr>
        <p:spPr>
          <a:xfrm>
            <a:off x="7965300" y="0"/>
            <a:ext cx="117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INTRODUÇÃO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0" l="7939" r="10294" t="19276"/>
          <a:stretch/>
        </p:blipFill>
        <p:spPr>
          <a:xfrm>
            <a:off x="477325" y="1271075"/>
            <a:ext cx="8083275" cy="317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Corretude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214300" y="4135550"/>
            <a:ext cx="2914800" cy="3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Tamanho da imagem: 610 x 180</a:t>
            </a:r>
            <a:endParaRPr/>
          </a:p>
        </p:txBody>
      </p:sp>
      <p:sp>
        <p:nvSpPr>
          <p:cNvPr id="104" name="Google Shape;104;p19"/>
          <p:cNvSpPr txBox="1"/>
          <p:nvPr>
            <p:ph type="title"/>
          </p:nvPr>
        </p:nvSpPr>
        <p:spPr>
          <a:xfrm>
            <a:off x="7500900" y="0"/>
            <a:ext cx="164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DESENVOLVIMENTO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63671"/>
            <a:ext cx="9143999" cy="1665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24039"/>
            <a:ext cx="9143999" cy="11333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Uso da escala de cinzas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0"/>
          <p:cNvSpPr txBox="1"/>
          <p:nvPr>
            <p:ph type="title"/>
          </p:nvPr>
        </p:nvSpPr>
        <p:spPr>
          <a:xfrm>
            <a:off x="7500900" y="0"/>
            <a:ext cx="164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DESENVOLVIMENTO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691553" cy="398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Apresentação dos resultados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 txBox="1"/>
          <p:nvPr>
            <p:ph type="title"/>
          </p:nvPr>
        </p:nvSpPr>
        <p:spPr>
          <a:xfrm>
            <a:off x="7500900" y="0"/>
            <a:ext cx="164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DESENVOLVIMENTO</a:t>
            </a:r>
            <a:endParaRPr sz="1600">
              <a:solidFill>
                <a:srgbClr val="9E9E9E"/>
              </a:solidFill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450" y="1569875"/>
            <a:ext cx="8751098" cy="285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>
            <p:ph type="title"/>
          </p:nvPr>
        </p:nvSpPr>
        <p:spPr>
          <a:xfrm>
            <a:off x="4167125" y="1084700"/>
            <a:ext cx="91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9E9E9E"/>
                </a:solidFill>
              </a:rPr>
              <a:t>Imagem 1</a:t>
            </a:r>
            <a:endParaRPr sz="1600">
              <a:solidFill>
                <a:srgbClr val="9E9E9E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